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79" r:id="rId4"/>
    <p:sldId id="280" r:id="rId5"/>
    <p:sldId id="257" r:id="rId6"/>
    <p:sldId id="260" r:id="rId7"/>
    <p:sldId id="266" r:id="rId8"/>
    <p:sldId id="281" r:id="rId9"/>
    <p:sldId id="282" r:id="rId10"/>
    <p:sldId id="278" r:id="rId11"/>
    <p:sldId id="275" r:id="rId12"/>
  </p:sldIdLst>
  <p:sldSz cx="9145588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5925" autoAdjust="0"/>
  </p:normalViewPr>
  <p:slideViewPr>
    <p:cSldViewPr>
      <p:cViewPr varScale="1">
        <p:scale>
          <a:sx n="122" d="100"/>
          <a:sy n="122" d="100"/>
        </p:scale>
        <p:origin x="1146" y="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417" tIns="30708" rIns="61417" bIns="30708" numCol="1" anchor="t" anchorCtr="0" compatLnSpc="1">
            <a:prstTxWarp prst="textNoShape">
              <a:avLst/>
            </a:prstTxWarp>
          </a:bodyPr>
          <a:lstStyle>
            <a:lvl1pPr defTabSz="614363" eaLnBrk="0" hangingPunct="0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417" tIns="30708" rIns="61417" bIns="30708" numCol="1" anchor="t" anchorCtr="0" compatLnSpc="1">
            <a:prstTxWarp prst="textNoShape">
              <a:avLst/>
            </a:prstTxWarp>
          </a:bodyPr>
          <a:lstStyle>
            <a:lvl1pPr algn="r" defTabSz="614363" eaLnBrk="0" hangingPunct="0">
              <a:defRPr sz="800">
                <a:latin typeface="Arial" charset="0"/>
              </a:defRPr>
            </a:lvl1pPr>
          </a:lstStyle>
          <a:p>
            <a:pPr>
              <a:defRPr/>
            </a:pPr>
            <a:fld id="{30B3767C-620A-4B1A-BA31-0DCF2495EBE1}" type="datetimeFigureOut">
              <a:rPr lang="it-IT"/>
              <a:pPr>
                <a:defRPr/>
              </a:pPr>
              <a:t>17/07/2015</a:t>
            </a:fld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417" tIns="30708" rIns="61417" bIns="30708" numCol="1" anchor="b" anchorCtr="0" compatLnSpc="1">
            <a:prstTxWarp prst="textNoShape">
              <a:avLst/>
            </a:prstTxWarp>
          </a:bodyPr>
          <a:lstStyle>
            <a:lvl1pPr defTabSz="614363" eaLnBrk="0" hangingPunct="0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417" tIns="30708" rIns="61417" bIns="30708" numCol="1" anchor="b" anchorCtr="0" compatLnSpc="1">
            <a:prstTxWarp prst="textNoShape">
              <a:avLst/>
            </a:prstTxWarp>
          </a:bodyPr>
          <a:lstStyle>
            <a:lvl1pPr algn="r" defTabSz="614363" eaLnBrk="0" hangingPunct="0">
              <a:defRPr sz="800" smtClean="0"/>
            </a:lvl1pPr>
          </a:lstStyle>
          <a:p>
            <a:pPr>
              <a:defRPr/>
            </a:pPr>
            <a:fld id="{7204EE05-758D-4BFA-9DF5-3642EE3270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55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730A94A-ADD8-4448-9D6F-593EAC87C1F3}" type="datetimeFigureOut">
              <a:rPr lang="it-IT"/>
              <a:pPr>
                <a:defRPr/>
              </a:pPr>
              <a:t>17/07/2015</a:t>
            </a:fld>
            <a:endParaRPr lang="it-IT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767FB78-E4B6-4776-B8F0-607BC6A438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6230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AEF02C-1283-485E-BEAE-11B326A0B2C5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5EB0-E957-40E7-9559-5233205326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453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B39B-6B5D-4213-950F-199D2C4774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385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C944-1C7D-491C-B1C3-AE45742770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53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5999-4350-442E-9D27-7127CF3456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412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57F5-1158-4D89-9106-217C66DB7D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444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7F30-7FB2-4644-A670-602F45D926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683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EAF9-9160-4CAC-A9D7-6B1E9912D0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96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37C8-6194-430F-8BEA-1A19FA030E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14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0E689-E3A9-48EC-9C22-1A8897BC63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46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B654-7493-44AC-90D0-81321A4882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484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E35B0-74F2-4A46-9CF0-DBA1461F63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299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67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311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788" y="6245225"/>
            <a:ext cx="28940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731FD5C-DED3-4F8B-9774-72A35AC421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9"/>
          <p:cNvSpPr>
            <a:spLocks noChangeArrowheads="1"/>
          </p:cNvSpPr>
          <p:nvPr/>
        </p:nvSpPr>
        <p:spPr bwMode="auto">
          <a:xfrm>
            <a:off x="252413" y="188913"/>
            <a:ext cx="8715375" cy="64801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4099" name="Picture 86" descr="loghi_IATT_UP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4199" b="57953"/>
          <a:stretch>
            <a:fillRect/>
          </a:stretch>
        </p:blipFill>
        <p:spPr bwMode="auto">
          <a:xfrm>
            <a:off x="539750" y="290513"/>
            <a:ext cx="14446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89"/>
          <p:cNvSpPr txBox="1">
            <a:spLocks noChangeArrowheads="1"/>
          </p:cNvSpPr>
          <p:nvPr/>
        </p:nvSpPr>
        <p:spPr bwMode="auto">
          <a:xfrm>
            <a:off x="6156325" y="6165850"/>
            <a:ext cx="2449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0066FF"/>
                </a:solidFill>
              </a:rPr>
              <a:t>www.ciiguatellispa.it</a:t>
            </a:r>
          </a:p>
        </p:txBody>
      </p:sp>
      <p:sp>
        <p:nvSpPr>
          <p:cNvPr id="4101" name="Text Box 90"/>
          <p:cNvSpPr txBox="1">
            <a:spLocks noChangeArrowheads="1"/>
          </p:cNvSpPr>
          <p:nvPr/>
        </p:nvSpPr>
        <p:spPr bwMode="auto">
          <a:xfrm>
            <a:off x="323850" y="6165850"/>
            <a:ext cx="299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0066FF"/>
                </a:solidFill>
              </a:rPr>
              <a:t>info@ciiguatellispa.it</a:t>
            </a:r>
          </a:p>
        </p:txBody>
      </p:sp>
      <p:sp>
        <p:nvSpPr>
          <p:cNvPr id="4102" name="Text Box 92"/>
          <p:cNvSpPr txBox="1">
            <a:spLocks noChangeArrowheads="1"/>
          </p:cNvSpPr>
          <p:nvPr/>
        </p:nvSpPr>
        <p:spPr bwMode="auto">
          <a:xfrm>
            <a:off x="973138" y="5726113"/>
            <a:ext cx="70564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900" b="1">
                <a:solidFill>
                  <a:srgbClr val="0066FF"/>
                </a:solidFill>
              </a:rPr>
              <a:t>Sede Legale: Via Novara, 166 - 28069 TRECATE (NO)   Tel 0321 784111 - Fax 0321 784150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900" b="1">
                <a:solidFill>
                  <a:srgbClr val="0066FF"/>
                </a:solidFill>
              </a:rPr>
              <a:t>Sede Amm.va: Via Ferraris, 13 - 43036 FIDENZA  (PR)  Tel 0524 530259 - Fax 0524 530142</a:t>
            </a:r>
          </a:p>
        </p:txBody>
      </p:sp>
      <p:pic>
        <p:nvPicPr>
          <p:cNvPr id="410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484313"/>
            <a:ext cx="1655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ttangolo 12"/>
          <p:cNvSpPr>
            <a:spLocks noChangeArrowheads="1"/>
          </p:cNvSpPr>
          <p:nvPr/>
        </p:nvSpPr>
        <p:spPr bwMode="auto">
          <a:xfrm>
            <a:off x="900113" y="4149725"/>
            <a:ext cx="7115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>
                <a:solidFill>
                  <a:srgbClr val="0D0D0D"/>
                </a:solidFill>
              </a:rPr>
              <a:t>Prospettive di sviluppo, valutazione e finanza del mercato immobiliare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589713" y="5121275"/>
            <a:ext cx="2016125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Ing. Mauro </a:t>
            </a:r>
            <a:r>
              <a:rPr lang="it-IT" sz="15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Guatelli</a:t>
            </a:r>
            <a:endParaRPr lang="it-IT" sz="1500" b="1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pic>
        <p:nvPicPr>
          <p:cNvPr id="410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8288"/>
            <a:ext cx="29527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251075"/>
            <a:ext cx="30749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80975" y="188913"/>
            <a:ext cx="8785225" cy="64801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rgbClr val="0066FF"/>
              </a:solidFill>
            </a:endParaRPr>
          </a:p>
        </p:txBody>
      </p: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2989263" y="325438"/>
            <a:ext cx="32575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100" b="1" i="1">
                <a:solidFill>
                  <a:srgbClr val="0066FF"/>
                </a:solidFill>
              </a:rPr>
              <a:t>CERTIFICATI</a:t>
            </a:r>
          </a:p>
        </p:txBody>
      </p:sp>
      <p:pic>
        <p:nvPicPr>
          <p:cNvPr id="1434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7563"/>
            <a:ext cx="2016125" cy="3167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908050"/>
            <a:ext cx="2016125" cy="316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88" descr="Aenor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133600"/>
            <a:ext cx="46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7" descr="iQNET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20503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1733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37063"/>
            <a:ext cx="504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95500"/>
            <a:ext cx="5238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08050"/>
            <a:ext cx="2016125" cy="315118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2016125" cy="31511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Immagin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7224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63525" y="188913"/>
            <a:ext cx="8715375" cy="648017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18900000" scaled="1"/>
          </a:gra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5363" name="Text Box 20"/>
          <p:cNvSpPr txBox="1">
            <a:spLocks noChangeArrowheads="1"/>
          </p:cNvSpPr>
          <p:nvPr/>
        </p:nvSpPr>
        <p:spPr bwMode="auto">
          <a:xfrm>
            <a:off x="323850" y="1916113"/>
            <a:ext cx="439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5364" name="Text Box 21"/>
          <p:cNvSpPr txBox="1">
            <a:spLocks noChangeArrowheads="1"/>
          </p:cNvSpPr>
          <p:nvPr/>
        </p:nvSpPr>
        <p:spPr bwMode="auto">
          <a:xfrm>
            <a:off x="250825" y="1628775"/>
            <a:ext cx="4538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5365" name="Rettangolo 11"/>
          <p:cNvSpPr>
            <a:spLocks noChangeArrowheads="1"/>
          </p:cNvSpPr>
          <p:nvPr/>
        </p:nvSpPr>
        <p:spPr bwMode="auto">
          <a:xfrm>
            <a:off x="2936875" y="333375"/>
            <a:ext cx="2519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FF00"/>
                </a:solidFill>
                <a:cs typeface="Times New Roman" panose="02020603050405020304" pitchFamily="18" charset="0"/>
              </a:rPr>
              <a:t>CONCLUSIONI</a:t>
            </a:r>
            <a:endParaRPr lang="it-IT" altLang="it-IT" sz="2600">
              <a:solidFill>
                <a:srgbClr val="FFFF00"/>
              </a:solidFill>
            </a:endParaRPr>
          </a:p>
        </p:txBody>
      </p:sp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29000"/>
            <a:ext cx="3929062" cy="2851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ttangolo 1"/>
          <p:cNvSpPr>
            <a:spLocks noChangeArrowheads="1"/>
          </p:cNvSpPr>
          <p:nvPr/>
        </p:nvSpPr>
        <p:spPr bwMode="auto">
          <a:xfrm>
            <a:off x="468313" y="1331913"/>
            <a:ext cx="802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</a:rPr>
              <a:t>E’ raggiunto in questo modo l’obiettivo di emissioni di CO</a:t>
            </a:r>
            <a:r>
              <a:rPr lang="it-IT" altLang="it-IT" sz="1800" b="1" baseline="-25000">
                <a:solidFill>
                  <a:schemeClr val="bg1"/>
                </a:solidFill>
              </a:rPr>
              <a:t>2</a:t>
            </a:r>
            <a:r>
              <a:rPr lang="it-IT" altLang="it-IT" sz="1800" b="1">
                <a:solidFill>
                  <a:schemeClr val="bg1"/>
                </a:solidFill>
              </a:rPr>
              <a:t> pari a ZERO.</a:t>
            </a:r>
          </a:p>
        </p:txBody>
      </p:sp>
      <p:sp>
        <p:nvSpPr>
          <p:cNvPr id="15368" name="Rettangolo 2"/>
          <p:cNvSpPr>
            <a:spLocks noChangeArrowheads="1"/>
          </p:cNvSpPr>
          <p:nvPr/>
        </p:nvSpPr>
        <p:spPr bwMode="auto">
          <a:xfrm>
            <a:off x="468313" y="1700213"/>
            <a:ext cx="8280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</a:rPr>
              <a:t>Oltre a questo importante risultato raggiunto è mia convinzione che, nel lungo periodo, godremo di un buon risparmio anche a livello economico considerando che tutte le valutazioni e i confronti sono stati fatti con l’attuale prezzo di acquisto dell’energia che nel lungo periodo tenderanno senza dubbio ad aumentare.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536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429000"/>
            <a:ext cx="3998912" cy="2851150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Immagin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76238"/>
            <a:ext cx="17224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403350" y="2711450"/>
            <a:ext cx="64309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66FF"/>
                </a:solidFill>
                <a:cs typeface="Times New Roman" panose="02020603050405020304" pitchFamily="18" charset="0"/>
              </a:rPr>
              <a:t>L’impresa Costruzioni Impianti Industriali Guatelli S.p.A. svolge attività di manutenzione e costruzione condotte (metanodotti, oleodotti e acquedotti), manutenzione di depositi petroliferi e servizio di pronto intervento 24 ore al giorno per il ripristino della funzionalità degli impianti.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66FF"/>
                </a:solidFill>
                <a:cs typeface="Times New Roman" panose="02020603050405020304" pitchFamily="18" charset="0"/>
              </a:rPr>
              <a:t>Le ultime attività specialistiche inserite nel pacchetto di servizio al Cliente riguardano: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66FF"/>
                </a:solidFill>
                <a:cs typeface="Times New Roman" panose="02020603050405020304" pitchFamily="18" charset="0"/>
              </a:rPr>
              <a:t>- Attività di risoluzione interferenze con altri servizi (linee ferroviarie strade ed urbanizzazioni) dallo studio di fattibilità alla consegna dei lavori comprese le pratiche amministrative di servitù e collaudo.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66FF"/>
                </a:solidFill>
                <a:cs typeface="Times New Roman" panose="02020603050405020304" pitchFamily="18" charset="0"/>
              </a:rPr>
              <a:t>- Attività di Directional Drilling per la posa di condotte con la minimizzazione dell’impatto ambientale.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66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76250"/>
            <a:ext cx="3241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260350" y="188913"/>
            <a:ext cx="8715375" cy="6480175"/>
          </a:xfrm>
          <a:prstGeom prst="rect">
            <a:avLst/>
          </a:prstGeom>
          <a:gradFill rotWithShape="1">
            <a:gsLst>
              <a:gs pos="0">
                <a:srgbClr val="000043"/>
              </a:gs>
              <a:gs pos="100000">
                <a:srgbClr val="0000FF"/>
              </a:gs>
            </a:gsLst>
            <a:lin ang="18900000" scaled="1"/>
          </a:gra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66FF"/>
              </a:solidFill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73075" y="1268413"/>
            <a:ext cx="83486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solidFill>
                  <a:schemeClr val="bg1"/>
                </a:solidFill>
                <a:cs typeface="Times New Roman" panose="02020603050405020304" pitchFamily="18" charset="0"/>
              </a:rPr>
              <a:t>L’impresa Costruzioni Impianti Industriali Guatelli S.p.A. opera nel settore energia dalla sua fondazione, attualmente serve tutti i principali Clienti oil &amp; gas italiani.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solidFill>
                  <a:schemeClr val="bg1"/>
                </a:solidFill>
                <a:cs typeface="Times New Roman" panose="02020603050405020304" pitchFamily="18" charset="0"/>
              </a:rPr>
              <a:t>L’attività principale è rivolta alla manutenzione e costruzione condotte di trasporto gas e idrocarburi, incluso il servizio di pronto intervento in emergenza per ripristinare la funzionalità dell’impianto.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700" b="1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7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700" b="1">
              <a:solidFill>
                <a:schemeClr val="bg1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5889625" y="3357563"/>
            <a:ext cx="25003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8" rIns="91418" bIns="4570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1">
                <a:solidFill>
                  <a:srgbClr val="FFFF00"/>
                </a:solidFill>
                <a:cs typeface="Times New Roman" panose="02020603050405020304" pitchFamily="18" charset="0"/>
              </a:rPr>
              <a:t>PRINCIPALI</a:t>
            </a:r>
            <a:r>
              <a:rPr lang="it-IT" altLang="it-IT" sz="1700" b="1">
                <a:solidFill>
                  <a:srgbClr val="FFFF00"/>
                </a:solidFill>
              </a:rPr>
              <a:t> </a:t>
            </a:r>
            <a:r>
              <a:rPr lang="it-IT" altLang="it-IT" sz="1700" b="1">
                <a:solidFill>
                  <a:srgbClr val="FFFF00"/>
                </a:solidFill>
                <a:cs typeface="Times New Roman" panose="02020603050405020304" pitchFamily="18" charset="0"/>
              </a:rPr>
              <a:t>ATTIVITÀ 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5940425" y="4460875"/>
            <a:ext cx="246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8" rIns="91418" bIns="4570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600" b="1">
                <a:solidFill>
                  <a:schemeClr val="bg1"/>
                </a:solidFill>
                <a:cs typeface="Times New Roman" panose="02020603050405020304" pitchFamily="18" charset="0"/>
              </a:rPr>
              <a:t> SETTORE CONDOTTE</a:t>
            </a:r>
            <a:endParaRPr lang="it-IT" altLang="it-IT" sz="1600" b="1">
              <a:solidFill>
                <a:schemeClr val="bg1"/>
              </a:solidFill>
            </a:endParaRP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5953125" y="3956050"/>
            <a:ext cx="221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8" rIns="91418" bIns="4570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600" b="1">
                <a:solidFill>
                  <a:schemeClr val="bg1"/>
                </a:solidFill>
                <a:cs typeface="Times New Roman" panose="02020603050405020304" pitchFamily="18" charset="0"/>
              </a:rPr>
              <a:t> SETTORE IMPIANTI</a:t>
            </a:r>
            <a:endParaRPr lang="it-IT" altLang="it-IT" sz="1600" b="1">
              <a:solidFill>
                <a:schemeClr val="bg1"/>
              </a:solidFill>
            </a:endParaRP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5940425" y="4964113"/>
            <a:ext cx="2655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8" rIns="91418" bIns="4570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600" b="1">
                <a:solidFill>
                  <a:schemeClr val="bg1"/>
                </a:solidFill>
                <a:cs typeface="Times New Roman" panose="02020603050405020304" pitchFamily="18" charset="0"/>
              </a:rPr>
              <a:t> SETTORE AMBIENTALE</a:t>
            </a:r>
            <a:endParaRPr lang="it-IT" altLang="it-IT" sz="1600" b="1">
              <a:solidFill>
                <a:schemeClr val="bg1"/>
              </a:solidFill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940425" y="5468938"/>
            <a:ext cx="2116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8" rIns="91418" bIns="4570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600" b="1">
                <a:solidFill>
                  <a:schemeClr val="bg1"/>
                </a:solidFill>
                <a:cs typeface="Times New Roman" panose="02020603050405020304" pitchFamily="18" charset="0"/>
              </a:rPr>
              <a:t> SETTORE SERVIZI</a:t>
            </a:r>
            <a:endParaRPr lang="it-IT" altLang="it-IT" sz="1600" b="1">
              <a:solidFill>
                <a:schemeClr val="bg1"/>
              </a:solidFill>
            </a:endParaRPr>
          </a:p>
        </p:txBody>
      </p:sp>
      <p:pic>
        <p:nvPicPr>
          <p:cNvPr id="5131" name="Picture 21" descr="P1000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4032250" cy="28543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ttangolo 17"/>
          <p:cNvSpPr>
            <a:spLocks noChangeArrowheads="1"/>
          </p:cNvSpPr>
          <p:nvPr/>
        </p:nvSpPr>
        <p:spPr bwMode="auto">
          <a:xfrm>
            <a:off x="1824038" y="404813"/>
            <a:ext cx="4891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  <a:cs typeface="Times New Roman" panose="02020603050405020304" pitchFamily="18" charset="0"/>
              </a:rPr>
              <a:t>PRESENTAZIONE AZIENDA</a:t>
            </a:r>
            <a:endParaRPr lang="it-IT" altLang="it-IT" sz="2800">
              <a:solidFill>
                <a:srgbClr val="FFFF00"/>
              </a:solidFill>
            </a:endParaRPr>
          </a:p>
        </p:txBody>
      </p:sp>
      <p:pic>
        <p:nvPicPr>
          <p:cNvPr id="5133" name="Immagin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76238"/>
            <a:ext cx="17224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403350" y="2711450"/>
            <a:ext cx="64309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66FF"/>
                </a:solidFill>
                <a:cs typeface="Times New Roman" panose="02020603050405020304" pitchFamily="18" charset="0"/>
              </a:rPr>
              <a:t>L’impresa Costruzioni Impianti Industriali Guatelli S.p.A. svolge attività di manutenzione e costruzione condotte (metanodotti, oleodotti e acquedotti), manutenzione di depositi petroliferi e servizio di pronto intervento 24 ore al giorno per il ripristino della funzionalità degli impianti.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66FF"/>
                </a:solidFill>
                <a:cs typeface="Times New Roman" panose="02020603050405020304" pitchFamily="18" charset="0"/>
              </a:rPr>
              <a:t>Le ultime attività specialistiche inserite nel pacchetto di servizio al Cliente riguardano: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66FF"/>
                </a:solidFill>
                <a:cs typeface="Times New Roman" panose="02020603050405020304" pitchFamily="18" charset="0"/>
              </a:rPr>
              <a:t>- Attività di risoluzione interferenze con altri servizi (linee ferroviarie strade ed urbanizzazioni) dallo studio di fattibilità alla consegna dei lavori comprese le pratiche amministrative di servitù e collaudo.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66FF"/>
                </a:solidFill>
                <a:cs typeface="Times New Roman" panose="02020603050405020304" pitchFamily="18" charset="0"/>
              </a:rPr>
              <a:t>- Attività di Directional Drilling per la posa di condotte con la minimizzazione dell’impatto ambientale.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66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76250"/>
            <a:ext cx="3241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50825" y="180975"/>
            <a:ext cx="8715375" cy="648017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18900000" scaled="1"/>
          </a:gra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66FF"/>
              </a:solidFill>
            </a:endParaRP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395288" y="1301750"/>
            <a:ext cx="8497887" cy="2708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tabLst>
                <a:tab pos="174625" algn="l"/>
              </a:tabLst>
              <a:defRPr/>
            </a:pPr>
            <a:r>
              <a:rPr lang="it-IT" sz="1600" b="1" dirty="0" smtClean="0">
                <a:solidFill>
                  <a:schemeClr val="bg1"/>
                </a:solidFill>
                <a:cs typeface="Times New Roman" pitchFamily="18" charset="0"/>
              </a:rPr>
              <a:t>È di recente introduzione l’utilizzo della tecnologia di </a:t>
            </a:r>
            <a:r>
              <a:rPr lang="it-IT" sz="1600" b="1" dirty="0" err="1" smtClean="0">
                <a:solidFill>
                  <a:schemeClr val="bg1"/>
                </a:solidFill>
                <a:cs typeface="Times New Roman" pitchFamily="18" charset="0"/>
              </a:rPr>
              <a:t>Directional</a:t>
            </a:r>
            <a:r>
              <a:rPr lang="it-IT" sz="16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cs typeface="Times New Roman" pitchFamily="18" charset="0"/>
              </a:rPr>
              <a:t>Drilling</a:t>
            </a:r>
            <a:r>
              <a:rPr lang="it-IT" sz="1600" b="1" dirty="0" smtClean="0">
                <a:solidFill>
                  <a:schemeClr val="bg1"/>
                </a:solidFill>
                <a:cs typeface="Times New Roman" pitchFamily="18" charset="0"/>
              </a:rPr>
              <a:t> per la posa di condotte, dove al posto dello scavo tradizionale a cielo aperto viene effettuata una perforazione orizzontale in cui viene inserita la tubazione precedentemente prefabbricata.</a:t>
            </a:r>
          </a:p>
          <a:p>
            <a:pPr algn="just">
              <a:tabLst>
                <a:tab pos="174625" algn="l"/>
              </a:tabLst>
              <a:defRPr/>
            </a:pPr>
            <a:endParaRPr lang="it-IT" sz="5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tabLst>
                <a:tab pos="174625" algn="l"/>
              </a:tabLst>
              <a:defRPr/>
            </a:pPr>
            <a:r>
              <a:rPr lang="it-IT" sz="1600" b="1" dirty="0" smtClean="0">
                <a:solidFill>
                  <a:schemeClr val="bg1"/>
                </a:solidFill>
                <a:cs typeface="Times New Roman" pitchFamily="18" charset="0"/>
              </a:rPr>
              <a:t>E’ maggiormente utilizzata:</a:t>
            </a:r>
          </a:p>
          <a:p>
            <a:pPr algn="just">
              <a:tabLst>
                <a:tab pos="174625" algn="l"/>
              </a:tabLst>
              <a:defRPr/>
            </a:pPr>
            <a:endParaRPr lang="it-IT" sz="5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tabLst>
                <a:tab pos="174625" algn="l"/>
              </a:tabLst>
              <a:defRPr/>
            </a:pPr>
            <a:r>
              <a:rPr lang="it-IT" sz="1600" b="1" dirty="0" smtClean="0">
                <a:solidFill>
                  <a:schemeClr val="bg1"/>
                </a:solidFill>
                <a:cs typeface="Times New Roman" pitchFamily="18" charset="0"/>
              </a:rPr>
              <a:t>   in attraversamenti fluviali</a:t>
            </a:r>
          </a:p>
          <a:p>
            <a:pPr marL="285750" indent="-285750" algn="just">
              <a:buFont typeface="Wingdings" pitchFamily="2" charset="2"/>
              <a:buChar char="Ø"/>
              <a:tabLst>
                <a:tab pos="174625" algn="l"/>
              </a:tabLst>
              <a:defRPr/>
            </a:pPr>
            <a:r>
              <a:rPr lang="it-IT" sz="1600" b="1" dirty="0" smtClean="0">
                <a:solidFill>
                  <a:schemeClr val="bg1"/>
                </a:solidFill>
                <a:cs typeface="Times New Roman" pitchFamily="18" charset="0"/>
              </a:rPr>
              <a:t>   in zone ad alta intensità di </a:t>
            </a:r>
            <a:r>
              <a:rPr lang="it-IT" sz="1600" b="1" dirty="0" err="1" smtClean="0">
                <a:solidFill>
                  <a:schemeClr val="bg1"/>
                </a:solidFill>
                <a:cs typeface="Times New Roman" pitchFamily="18" charset="0"/>
              </a:rPr>
              <a:t>sottoservizi</a:t>
            </a:r>
            <a:r>
              <a:rPr lang="it-IT" sz="1600" b="1" dirty="0" smtClean="0">
                <a:solidFill>
                  <a:schemeClr val="bg1"/>
                </a:solidFill>
                <a:cs typeface="Times New Roman" pitchFamily="18" charset="0"/>
              </a:rPr>
              <a:t> e/o di particolare interesse turistico,   archeologico, …</a:t>
            </a:r>
          </a:p>
          <a:p>
            <a:pPr algn="just">
              <a:tabLst>
                <a:tab pos="174625" algn="l"/>
              </a:tabLst>
              <a:defRPr/>
            </a:pPr>
            <a:r>
              <a:rPr lang="it-IT" sz="1600" b="1" dirty="0" smtClean="0">
                <a:solidFill>
                  <a:schemeClr val="bg1"/>
                </a:solidFill>
                <a:cs typeface="Times New Roman" pitchFamily="18" charset="0"/>
              </a:rPr>
              <a:t>e comunque in tutti i casi che non permetterebbero la realizzazione in modo tradizionale.</a:t>
            </a:r>
          </a:p>
        </p:txBody>
      </p:sp>
      <p:pic>
        <p:nvPicPr>
          <p:cNvPr id="6150" name="Picture 44" descr="DSCN43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076700"/>
            <a:ext cx="3887787" cy="2447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ttangolo 1"/>
          <p:cNvSpPr>
            <a:spLocks noChangeArrowheads="1"/>
          </p:cNvSpPr>
          <p:nvPr/>
        </p:nvSpPr>
        <p:spPr bwMode="auto">
          <a:xfrm>
            <a:off x="1131888" y="457200"/>
            <a:ext cx="6211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FF00"/>
                </a:solidFill>
                <a:cs typeface="Times New Roman" panose="02020603050405020304" pitchFamily="18" charset="0"/>
              </a:rPr>
              <a:t>ATTIVITÀ DI DIRECTIONAL DRILLING </a:t>
            </a:r>
            <a:endParaRPr lang="it-IT" altLang="it-IT" sz="2600">
              <a:solidFill>
                <a:srgbClr val="FFFF00"/>
              </a:solidFill>
            </a:endParaRPr>
          </a:p>
        </p:txBody>
      </p:sp>
      <p:pic>
        <p:nvPicPr>
          <p:cNvPr id="6152" name="Picture 11" descr="image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76700"/>
            <a:ext cx="3887788" cy="2447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Immagin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76238"/>
            <a:ext cx="17224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0825" y="188913"/>
            <a:ext cx="8715375" cy="6480175"/>
          </a:xfrm>
          <a:prstGeom prst="rect">
            <a:avLst/>
          </a:prstGeom>
          <a:solidFill>
            <a:srgbClr val="0000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600"/>
          </a:p>
        </p:txBody>
      </p:sp>
      <p:sp>
        <p:nvSpPr>
          <p:cNvPr id="7171" name="Rettangolo 1"/>
          <p:cNvSpPr>
            <a:spLocks noChangeArrowheads="1"/>
          </p:cNvSpPr>
          <p:nvPr/>
        </p:nvSpPr>
        <p:spPr bwMode="auto">
          <a:xfrm>
            <a:off x="396875" y="1341438"/>
            <a:ext cx="83518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Da questa passione per le nuove tecnologie e alla sempre crescente attenzione in merito agli aspetti ambientali è maturata l’idea di rendersi il più possibile autosufficienti sotto il profilo energetico indirizzandosi sulle fonti energetiche alternative.</a:t>
            </a:r>
          </a:p>
        </p:txBody>
      </p:sp>
      <p:sp>
        <p:nvSpPr>
          <p:cNvPr id="7172" name="Rettangolo 9"/>
          <p:cNvSpPr>
            <a:spLocks noChangeArrowheads="1"/>
          </p:cNvSpPr>
          <p:nvPr/>
        </p:nvSpPr>
        <p:spPr bwMode="auto">
          <a:xfrm>
            <a:off x="1836738" y="304800"/>
            <a:ext cx="47577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FF00"/>
                </a:solidFill>
                <a:cs typeface="Times New Roman" panose="02020603050405020304" pitchFamily="18" charset="0"/>
              </a:rPr>
              <a:t>RISPARMIO ENERGETICO 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FF00"/>
                </a:solidFill>
                <a:cs typeface="Times New Roman" panose="02020603050405020304" pitchFamily="18" charset="0"/>
              </a:rPr>
              <a:t>FONTI RINNOVABILI</a:t>
            </a:r>
            <a:endParaRPr lang="it-IT" altLang="it-IT" sz="2600">
              <a:solidFill>
                <a:srgbClr val="FFFF00"/>
              </a:solidFill>
            </a:endParaRPr>
          </a:p>
        </p:txBody>
      </p:sp>
      <p:sp>
        <p:nvSpPr>
          <p:cNvPr id="7173" name="Rettangolo 3"/>
          <p:cNvSpPr>
            <a:spLocks noChangeArrowheads="1"/>
          </p:cNvSpPr>
          <p:nvPr/>
        </p:nvSpPr>
        <p:spPr bwMode="auto">
          <a:xfrm>
            <a:off x="396875" y="2424113"/>
            <a:ext cx="83518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A seguito della rilocalizzazione della sede operativa di Trecate (NO), è stata costruita la nuova sede  secondo i principi di massimo risparmio energetico congiuntamente all’utilizzo di impianti di produzione di energia da fonti rinnovabili.</a:t>
            </a:r>
          </a:p>
        </p:txBody>
      </p:sp>
      <p:pic>
        <p:nvPicPr>
          <p:cNvPr id="7174" name="Picture 6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357563"/>
            <a:ext cx="3128963" cy="21478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0" descr="Sede Trecate nuova ae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54737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magin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76238"/>
            <a:ext cx="17224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188913"/>
            <a:ext cx="8715375" cy="648017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18900000" scaled="1"/>
          </a:gra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195" name="Text Box 46"/>
          <p:cNvSpPr txBox="1">
            <a:spLocks noChangeArrowheads="1"/>
          </p:cNvSpPr>
          <p:nvPr/>
        </p:nvSpPr>
        <p:spPr bwMode="auto">
          <a:xfrm>
            <a:off x="468313" y="170021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196" name="Rettangolo 8"/>
          <p:cNvSpPr>
            <a:spLocks noChangeArrowheads="1"/>
          </p:cNvSpPr>
          <p:nvPr/>
        </p:nvSpPr>
        <p:spPr bwMode="auto">
          <a:xfrm>
            <a:off x="2268538" y="415925"/>
            <a:ext cx="383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FF00"/>
                </a:solidFill>
                <a:cs typeface="Times New Roman" panose="02020603050405020304" pitchFamily="18" charset="0"/>
              </a:rPr>
              <a:t>CRITERI COSTRUTTIVI</a:t>
            </a:r>
            <a:endParaRPr lang="it-IT" altLang="it-IT" sz="2600">
              <a:solidFill>
                <a:srgbClr val="FFFF00"/>
              </a:solidFill>
            </a:endParaRPr>
          </a:p>
        </p:txBody>
      </p:sp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396875" y="1292225"/>
            <a:ext cx="84248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 il risparmio energetico si è agito sull’involucro edilizio della palazzina uffici (superficie di 900 m</a:t>
            </a:r>
            <a:r>
              <a:rPr lang="it-IT" altLang="it-IT" sz="1600" b="1" baseline="30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 3 piani) integrando alla muratura tradizionale in </a:t>
            </a:r>
            <a:r>
              <a:rPr lang="it-IT" altLang="it-IT" sz="1600" b="1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THERMOPOR</a:t>
            </a: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(larghezza 36,5 cm) un sistema </a:t>
            </a:r>
            <a:r>
              <a:rPr lang="it-IT" altLang="it-IT" sz="1600" b="1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“a cappotto esterno” </a:t>
            </a: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 lastra </a:t>
            </a:r>
            <a:r>
              <a:rPr lang="it-IT" altLang="it-IT" sz="1600" b="1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EPS</a:t>
            </a: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(polistirolo espanso sinterizzato spessore 5 cm);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800" b="1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500" b="1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5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 un valore di trasmittanza di 0,3 W/m</a:t>
            </a:r>
            <a:r>
              <a:rPr lang="it-IT" altLang="it-IT" sz="1500" b="1" baseline="30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t-IT" altLang="it-IT" sz="15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°K che già soddisfaceva quello richiesto (secondo le norme regionali è di 0,35 per le strutture verticali opache) si è portato l’involucro a un valore di </a:t>
            </a:r>
            <a:r>
              <a:rPr lang="it-IT" altLang="it-IT" sz="1500" b="1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0,2 W/m</a:t>
            </a:r>
            <a:r>
              <a:rPr lang="it-IT" altLang="it-IT" sz="1500" b="1" baseline="3000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t-IT" altLang="it-IT" sz="1500" b="1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°K</a:t>
            </a:r>
            <a:r>
              <a:rPr lang="it-IT" altLang="it-IT" sz="15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6875" y="3241675"/>
            <a:ext cx="8424863" cy="1047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  <a:defRPr/>
            </a:pPr>
            <a:r>
              <a:rPr lang="it-IT" sz="1500" b="1" dirty="0">
                <a:solidFill>
                  <a:schemeClr val="bg1"/>
                </a:solidFill>
                <a:latin typeface="Arial" charset="0"/>
              </a:rPr>
              <a:t>riguardo alle superfici vetrate ci si è portati da un indice richiesto di </a:t>
            </a:r>
            <a:r>
              <a:rPr lang="it-IT" sz="1500" b="1" dirty="0" err="1">
                <a:solidFill>
                  <a:schemeClr val="bg1"/>
                </a:solidFill>
                <a:latin typeface="Arial" charset="0"/>
              </a:rPr>
              <a:t>trasmittanza</a:t>
            </a:r>
            <a:r>
              <a:rPr lang="it-IT" sz="1500" b="1" dirty="0">
                <a:solidFill>
                  <a:schemeClr val="bg1"/>
                </a:solidFill>
                <a:latin typeface="Arial" charset="0"/>
              </a:rPr>
              <a:t> di 2,2 W/m</a:t>
            </a:r>
            <a:r>
              <a:rPr lang="it-IT" sz="1500" b="1" baseline="30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it-IT" sz="1500" b="1" dirty="0">
                <a:solidFill>
                  <a:schemeClr val="bg1"/>
                </a:solidFill>
                <a:latin typeface="Arial" charset="0"/>
              </a:rPr>
              <a:t> °K, con la scelta di vetri a doppia camera (</a:t>
            </a:r>
            <a:r>
              <a:rPr lang="it-IT" sz="1500" b="1" dirty="0" err="1">
                <a:solidFill>
                  <a:schemeClr val="bg1"/>
                </a:solidFill>
                <a:latin typeface="Arial" charset="0"/>
              </a:rPr>
              <a:t>trasmittanza</a:t>
            </a:r>
            <a:r>
              <a:rPr lang="it-IT" sz="1500" b="1" dirty="0">
                <a:solidFill>
                  <a:schemeClr val="bg1"/>
                </a:solidFill>
                <a:latin typeface="Arial" charset="0"/>
              </a:rPr>
              <a:t> di 1,1 W/m</a:t>
            </a:r>
            <a:r>
              <a:rPr lang="it-IT" sz="1500" b="1" baseline="30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it-IT" sz="1500" b="1" dirty="0">
                <a:solidFill>
                  <a:schemeClr val="bg1"/>
                </a:solidFill>
                <a:latin typeface="Arial" charset="0"/>
              </a:rPr>
              <a:t> °K) installati su serramenti a taglio termico (2,7 W/m</a:t>
            </a:r>
            <a:r>
              <a:rPr lang="it-IT" sz="1500" b="1" baseline="30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it-IT" sz="1500" b="1" dirty="0">
                <a:solidFill>
                  <a:schemeClr val="bg1"/>
                </a:solidFill>
                <a:latin typeface="Arial" charset="0"/>
              </a:rPr>
              <a:t> °K) a un indice complessivo di 1,7 W/m</a:t>
            </a:r>
            <a:r>
              <a:rPr lang="it-IT" sz="1500" b="1" baseline="30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it-IT" sz="1500" b="1" dirty="0">
                <a:solidFill>
                  <a:schemeClr val="bg1"/>
                </a:solidFill>
                <a:latin typeface="Arial" charset="0"/>
              </a:rPr>
              <a:t> °K.</a:t>
            </a:r>
          </a:p>
          <a:p>
            <a:pPr eaLnBrk="1" hangingPunct="1">
              <a:defRPr/>
            </a:pPr>
            <a:r>
              <a:rPr lang="it-IT" sz="1700" dirty="0">
                <a:solidFill>
                  <a:schemeClr val="bg1"/>
                </a:solidFill>
                <a:latin typeface="Arial" charset="0"/>
              </a:rPr>
              <a:t> </a:t>
            </a:r>
          </a:p>
        </p:txBody>
      </p:sp>
      <p:sp>
        <p:nvSpPr>
          <p:cNvPr id="8199" name="Rettangolo 4"/>
          <p:cNvSpPr>
            <a:spLocks noChangeArrowheads="1"/>
          </p:cNvSpPr>
          <p:nvPr/>
        </p:nvSpPr>
        <p:spPr bwMode="auto">
          <a:xfrm>
            <a:off x="539750" y="4149725"/>
            <a:ext cx="43211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rgbClr val="FFFF00"/>
                </a:solidFill>
              </a:rPr>
              <a:t>Questa scelta costruttiva ha portato ad una riduzione notevole dei fabbisogni energetici sia in termini di calorie che di frigorie permettendo di far rientrare l’’edificio nella classe energetica A+ (12,36 kWh/m</a:t>
            </a:r>
            <a:r>
              <a:rPr lang="it-IT" altLang="it-IT" sz="1500" b="1" baseline="30000">
                <a:solidFill>
                  <a:srgbClr val="FFFF00"/>
                </a:solidFill>
              </a:rPr>
              <a:t>2</a:t>
            </a:r>
            <a:r>
              <a:rPr lang="it-IT" altLang="it-IT" sz="1500" b="1">
                <a:solidFill>
                  <a:srgbClr val="FFFF00"/>
                </a:solidFill>
              </a:rPr>
              <a:t> a &lt; di 14)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5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rgbClr val="FFFF00"/>
                </a:solidFill>
              </a:rPr>
              <a:t>Per tali valori risulta un fabbisogno annuo di 30.707 Kwh   per il riscaldamento e 28.913 Kwh  per il raffrescamento (2012)</a:t>
            </a:r>
          </a:p>
        </p:txBody>
      </p:sp>
      <p:pic>
        <p:nvPicPr>
          <p:cNvPr id="8200" name="Picture 11" descr="trecate%20panora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Immagin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76238"/>
            <a:ext cx="17224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0188" y="115888"/>
            <a:ext cx="8715375" cy="648017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18900000" scaled="1"/>
          </a:gra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9219" name="Rettangolo 8"/>
          <p:cNvSpPr>
            <a:spLocks noChangeArrowheads="1"/>
          </p:cNvSpPr>
          <p:nvPr/>
        </p:nvSpPr>
        <p:spPr bwMode="auto">
          <a:xfrm>
            <a:off x="2536825" y="260350"/>
            <a:ext cx="3297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FF00"/>
                </a:solidFill>
                <a:cs typeface="Times New Roman" panose="02020603050405020304" pitchFamily="18" charset="0"/>
              </a:rPr>
              <a:t>GEOTERMIA 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FF00"/>
                </a:solidFill>
                <a:cs typeface="Times New Roman" panose="02020603050405020304" pitchFamily="18" charset="0"/>
              </a:rPr>
              <a:t>POMPA DI CALORE</a:t>
            </a:r>
            <a:endParaRPr lang="it-IT" altLang="it-IT" sz="2600">
              <a:solidFill>
                <a:srgbClr val="FFFF00"/>
              </a:solidFill>
            </a:endParaRPr>
          </a:p>
        </p:txBody>
      </p:sp>
      <p:sp>
        <p:nvSpPr>
          <p:cNvPr id="9220" name="Rectangle 17"/>
          <p:cNvSpPr>
            <a:spLocks noChangeArrowheads="1"/>
          </p:cNvSpPr>
          <p:nvPr/>
        </p:nvSpPr>
        <p:spPr bwMode="auto">
          <a:xfrm>
            <a:off x="323850" y="1312863"/>
            <a:ext cx="8513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 la produzione di energia termica necessaria al raffreddamento / riscaldamento degli edifici e per l’acqua calda sanitaria ci si è orientati verso l’utilizzo di un impianto geotermico di potenza pari a circa 43,8 kW con 10 sonde di profondità (80 m) collegate alla pompa di calore ad alta efficienza.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600" b="1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21" name="Rettangolo 4"/>
          <p:cNvSpPr>
            <a:spLocks noChangeArrowheads="1"/>
          </p:cNvSpPr>
          <p:nvPr/>
        </p:nvSpPr>
        <p:spPr bwMode="auto">
          <a:xfrm>
            <a:off x="354013" y="2363788"/>
            <a:ext cx="84677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Il consumo in TEP (tonnellata equivalente di petrolio) calcolato per il sistema tradizionale pari a 1,78 TEP con una produzione di CO</a:t>
            </a:r>
            <a:r>
              <a:rPr lang="it-IT" altLang="it-IT" sz="1600" b="1" baseline="-25000">
                <a:solidFill>
                  <a:schemeClr val="bg1"/>
                </a:solidFill>
              </a:rPr>
              <a:t>2</a:t>
            </a:r>
            <a:r>
              <a:rPr lang="it-IT" altLang="it-IT" sz="1600" b="1">
                <a:solidFill>
                  <a:schemeClr val="bg1"/>
                </a:solidFill>
              </a:rPr>
              <a:t> per anno di 5,18 tonnellate, si è portato con il geotermico a 0,92 TEP con una produzione di CO</a:t>
            </a:r>
            <a:r>
              <a:rPr lang="it-IT" altLang="it-IT" sz="1600" b="1" baseline="-25000">
                <a:solidFill>
                  <a:schemeClr val="bg1"/>
                </a:solidFill>
              </a:rPr>
              <a:t>2</a:t>
            </a:r>
            <a:r>
              <a:rPr lang="it-IT" altLang="it-IT" sz="1600" b="1">
                <a:solidFill>
                  <a:schemeClr val="bg1"/>
                </a:solidFill>
              </a:rPr>
              <a:t> annua di 2.41 tonnellate, di fatto dimezzata.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Con un risparmio di energia di 0,86 TEP e di CO2 non emessa di 2,77 tonnellate/anno.</a:t>
            </a:r>
          </a:p>
        </p:txBody>
      </p:sp>
      <p:sp>
        <p:nvSpPr>
          <p:cNvPr id="9222" name="Rettangolo 13"/>
          <p:cNvSpPr>
            <a:spLocks noChangeArrowheads="1"/>
          </p:cNvSpPr>
          <p:nvPr/>
        </p:nvSpPr>
        <p:spPr bwMode="auto">
          <a:xfrm>
            <a:off x="1162050" y="3644900"/>
            <a:ext cx="2185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FF00"/>
                </a:solidFill>
                <a:cs typeface="Times New Roman" panose="02020603050405020304" pitchFamily="18" charset="0"/>
              </a:rPr>
              <a:t>   Aspetti economici:</a:t>
            </a:r>
            <a:endParaRPr lang="it-IT" altLang="it-IT" sz="1600">
              <a:solidFill>
                <a:srgbClr val="FFFF00"/>
              </a:solidFill>
            </a:endParaRPr>
          </a:p>
        </p:txBody>
      </p:sp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539750" y="4010025"/>
            <a:ext cx="3635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fronte di un investimento di circa € 80.000,00, è stato previsto un risparmio annuo di € 7.000,00 in quanto:</a:t>
            </a:r>
          </a:p>
        </p:txBody>
      </p:sp>
      <p:graphicFrame>
        <p:nvGraphicFramePr>
          <p:cNvPr id="7200" name="Group 32"/>
          <p:cNvGraphicFramePr>
            <a:graphicFrameLocks noGrp="1"/>
          </p:cNvGraphicFramePr>
          <p:nvPr/>
        </p:nvGraphicFramePr>
        <p:xfrm>
          <a:off x="684213" y="5013325"/>
          <a:ext cx="3816350" cy="1416050"/>
        </p:xfrm>
        <a:graphic>
          <a:graphicData uri="http://schemas.openxmlformats.org/drawingml/2006/table">
            <a:tbl>
              <a:tblPr/>
              <a:tblGrid>
                <a:gridCol w="973475"/>
                <a:gridCol w="1570759"/>
                <a:gridCol w="1272117"/>
              </a:tblGrid>
              <a:tr h="593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Riscaldamento</a:t>
                      </a:r>
                    </a:p>
                  </a:txBody>
                  <a:tcPr marL="91430" marR="91430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Raffreddamento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VECCHIA SEDE</a:t>
                      </a:r>
                    </a:p>
                  </a:txBody>
                  <a:tcPr marL="91430" marR="91430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€ 8.000</a:t>
                      </a:r>
                    </a:p>
                  </a:txBody>
                  <a:tcPr marL="91430" marR="91430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€ 10.000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0" marR="91430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5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NUOVA SEDE</a:t>
                      </a:r>
                    </a:p>
                  </a:txBody>
                  <a:tcPr marL="91430" marR="91430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€ 6.000</a:t>
                      </a:r>
                    </a:p>
                  </a:txBody>
                  <a:tcPr marL="91430" marR="91430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€ 5.000</a:t>
                      </a:r>
                    </a:p>
                  </a:txBody>
                  <a:tcPr marL="91430" marR="91430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924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773488"/>
            <a:ext cx="3656013" cy="2679700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76238"/>
            <a:ext cx="17224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63525" y="115888"/>
            <a:ext cx="8715375" cy="65532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18900000" scaled="1"/>
          </a:gra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0243" name="Text Box 20"/>
          <p:cNvSpPr txBox="1">
            <a:spLocks noChangeArrowheads="1"/>
          </p:cNvSpPr>
          <p:nvPr/>
        </p:nvSpPr>
        <p:spPr bwMode="auto">
          <a:xfrm>
            <a:off x="323850" y="1916113"/>
            <a:ext cx="439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0244" name="Text Box 21"/>
          <p:cNvSpPr txBox="1">
            <a:spLocks noChangeArrowheads="1"/>
          </p:cNvSpPr>
          <p:nvPr/>
        </p:nvSpPr>
        <p:spPr bwMode="auto">
          <a:xfrm>
            <a:off x="250825" y="1628775"/>
            <a:ext cx="4538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10245" name="Picture 18" descr="Cii Guatelli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284538"/>
            <a:ext cx="3840163" cy="2952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19"/>
          <p:cNvSpPr>
            <a:spLocks noChangeArrowheads="1"/>
          </p:cNvSpPr>
          <p:nvPr/>
        </p:nvSpPr>
        <p:spPr bwMode="auto">
          <a:xfrm>
            <a:off x="323850" y="1374775"/>
            <a:ext cx="8497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una parte del fabbricato industriale, sono state installate su circa 2000 metri, stringhe di pannelli fotovoltaici che sviluppano una potenza pari a circa 100 kW, con una produzione annua di energia di circa 125.000 kWh.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 cui un 50% dell’energia viene utilizzata direttamente dalla società e la parte rimanente viene ceduta in rete all’Enel.</a:t>
            </a:r>
          </a:p>
        </p:txBody>
      </p:sp>
      <p:sp>
        <p:nvSpPr>
          <p:cNvPr id="10247" name="Rettangolo 2"/>
          <p:cNvSpPr>
            <a:spLocks noChangeArrowheads="1"/>
          </p:cNvSpPr>
          <p:nvPr/>
        </p:nvSpPr>
        <p:spPr bwMode="auto">
          <a:xfrm>
            <a:off x="360363" y="3500438"/>
            <a:ext cx="44291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 tale investimento (circa € 500.000,00) la copertura è data dal finanziamento GSE (Decreto ministeriale 19/02/2007)(Direttiva 2001/77/CE recepita in Italia con D.Lgs. 387/2003 Decreto attuativo 181/2005 e Delibera 188/2005) che contribuisce per € 0,392 per ogni KWh prodotto a cui si aggiunge la vendita di energia ceduta all’Enel, per complessivi € 55.000,00 annui, quindi con un ritorno previsto in 9 anni.</a:t>
            </a:r>
          </a:p>
        </p:txBody>
      </p:sp>
      <p:sp>
        <p:nvSpPr>
          <p:cNvPr id="10248" name="Rettangolo 14"/>
          <p:cNvSpPr>
            <a:spLocks noChangeArrowheads="1"/>
          </p:cNvSpPr>
          <p:nvPr/>
        </p:nvSpPr>
        <p:spPr bwMode="auto">
          <a:xfrm>
            <a:off x="1377950" y="3090863"/>
            <a:ext cx="2185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FF00"/>
                </a:solidFill>
                <a:cs typeface="Times New Roman" panose="02020603050405020304" pitchFamily="18" charset="0"/>
              </a:rPr>
              <a:t>   Aspetti economici:</a:t>
            </a:r>
            <a:endParaRPr lang="it-IT" altLang="it-IT" sz="1600">
              <a:solidFill>
                <a:srgbClr val="FFFF00"/>
              </a:solidFill>
            </a:endParaRPr>
          </a:p>
        </p:txBody>
      </p:sp>
      <p:sp>
        <p:nvSpPr>
          <p:cNvPr id="10249" name="Rettangolo 16"/>
          <p:cNvSpPr>
            <a:spLocks noChangeArrowheads="1"/>
          </p:cNvSpPr>
          <p:nvPr/>
        </p:nvSpPr>
        <p:spPr bwMode="auto">
          <a:xfrm>
            <a:off x="2808288" y="333375"/>
            <a:ext cx="2778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FF00"/>
                </a:solidFill>
                <a:cs typeface="Times New Roman" panose="02020603050405020304" pitchFamily="18" charset="0"/>
              </a:rPr>
              <a:t>FOTOVOLTAICO</a:t>
            </a:r>
            <a:endParaRPr lang="it-IT" altLang="it-IT" sz="2600">
              <a:solidFill>
                <a:srgbClr val="FFFF00"/>
              </a:solidFill>
            </a:endParaRPr>
          </a:p>
        </p:txBody>
      </p:sp>
      <p:pic>
        <p:nvPicPr>
          <p:cNvPr id="10250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76238"/>
            <a:ext cx="17224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</p:nvPr>
        </p:nvGraphicFramePr>
        <p:xfrm>
          <a:off x="2662238" y="3195638"/>
          <a:ext cx="38227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0400"/>
                <a:gridCol w="673100"/>
                <a:gridCol w="609600"/>
                <a:gridCol w="60960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PERIODO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t-IT" sz="1100" u="none" strike="noStrike">
                          <a:effectLst/>
                        </a:rPr>
                        <a:t>Consumo (Kwh)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∆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t-IT" sz="1100" u="none" strike="noStrike">
                          <a:effectLst/>
                        </a:rPr>
                        <a:t>Cessione (Kwh)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Inverno 2010-2011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32267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5571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26696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Estate 2011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37728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-20465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58193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Inverno 2011-2012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30707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2123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28584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Estate 2012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28913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-38202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67115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-50973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304" name="Rectangle 2"/>
          <p:cNvSpPr>
            <a:spLocks noChangeArrowheads="1"/>
          </p:cNvSpPr>
          <p:nvPr/>
        </p:nvSpPr>
        <p:spPr bwMode="auto">
          <a:xfrm>
            <a:off x="193675" y="115888"/>
            <a:ext cx="8715375" cy="65532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18900000" scaled="1"/>
          </a:gra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" name="Rettangolo 16"/>
          <p:cNvSpPr>
            <a:spLocks noChangeArrowheads="1"/>
          </p:cNvSpPr>
          <p:nvPr/>
        </p:nvSpPr>
        <p:spPr bwMode="auto">
          <a:xfrm>
            <a:off x="2351088" y="333375"/>
            <a:ext cx="4094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FFFF00"/>
                </a:solidFill>
                <a:cs typeface="Times New Roman" panose="02020603050405020304" pitchFamily="18" charset="0"/>
              </a:rPr>
              <a:t>BILANCIO ENERGETICO</a:t>
            </a:r>
            <a:endParaRPr lang="it-IT" altLang="it-IT" sz="2600">
              <a:solidFill>
                <a:srgbClr val="FFFF00"/>
              </a:solidFill>
            </a:endParaRPr>
          </a:p>
        </p:txBody>
      </p:sp>
      <p:sp>
        <p:nvSpPr>
          <p:cNvPr id="11306" name="Rectangle 19"/>
          <p:cNvSpPr>
            <a:spLocks noChangeArrowheads="1"/>
          </p:cNvSpPr>
          <p:nvPr/>
        </p:nvSpPr>
        <p:spPr bwMode="auto">
          <a:xfrm>
            <a:off x="323850" y="1196975"/>
            <a:ext cx="8497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È una soddisfazione verificare che, grazie agli investimenti precedentemente descritti, la C.I.I. GUATELLI SPA sia, attualmente, autosufficiente dal punto di vista energetico.</a:t>
            </a:r>
          </a:p>
        </p:txBody>
      </p:sp>
      <p:sp>
        <p:nvSpPr>
          <p:cNvPr id="11307" name="Rectangle 19"/>
          <p:cNvSpPr>
            <a:spLocks noChangeArrowheads="1"/>
          </p:cNvSpPr>
          <p:nvPr/>
        </p:nvSpPr>
        <p:spPr bwMode="auto">
          <a:xfrm>
            <a:off x="336550" y="1938338"/>
            <a:ext cx="849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particolare, a fronte di un consumo relativo al riscaldamento/raffreddamento di 129.615,00 Kwh nel periodo considerato si sono ceduti in rete 180.588,00 Kwh.</a:t>
            </a:r>
          </a:p>
        </p:txBody>
      </p:sp>
      <p:graphicFrame>
        <p:nvGraphicFramePr>
          <p:cNvPr id="9367" name="Group 151"/>
          <p:cNvGraphicFramePr>
            <a:graphicFrameLocks noGrp="1"/>
          </p:cNvGraphicFramePr>
          <p:nvPr/>
        </p:nvGraphicFramePr>
        <p:xfrm>
          <a:off x="1712913" y="2625725"/>
          <a:ext cx="5745162" cy="2173288"/>
        </p:xfrm>
        <a:graphic>
          <a:graphicData uri="http://schemas.openxmlformats.org/drawingml/2006/table">
            <a:tbl>
              <a:tblPr/>
              <a:tblGrid>
                <a:gridCol w="2560637"/>
                <a:gridCol w="1119188"/>
                <a:gridCol w="969962"/>
                <a:gridCol w="1095375"/>
              </a:tblGrid>
              <a:tr h="720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PERIODO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Consumo (Kwh)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∆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Cessione in rete         (Kwh)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Inverno 2010-2011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32.267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5.571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26.696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Estate 2011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37.728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-20.465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58.193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Inverno 2011-2012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30.707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2.123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28.584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Estate 2012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28.913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-38.202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67.115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∆ TOTALE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- 50.973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11345" name="Rectangle 19"/>
          <p:cNvSpPr>
            <a:spLocks noChangeArrowheads="1"/>
          </p:cNvSpPr>
          <p:nvPr/>
        </p:nvSpPr>
        <p:spPr bwMode="auto">
          <a:xfrm>
            <a:off x="323850" y="5013325"/>
            <a:ext cx="8497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…un po’ meno dal punto di vista economico! </a:t>
            </a: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2989263" y="5443538"/>
          <a:ext cx="3184525" cy="100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287"/>
                <a:gridCol w="970049"/>
                <a:gridCol w="1095189"/>
              </a:tblGrid>
              <a:tr h="719552">
                <a:tc>
                  <a:txBody>
                    <a:bodyPr/>
                    <a:lstStyle/>
                    <a:p>
                      <a:pPr algn="ctr" fontAlgn="auto"/>
                      <a:r>
                        <a:rPr lang="it-IT" sz="1200" b="1" u="none" strike="noStrike" dirty="0" smtClean="0">
                          <a:effectLst/>
                        </a:rPr>
                        <a:t>Energia Consumata (€/</a:t>
                      </a:r>
                      <a:r>
                        <a:rPr lang="it-IT" sz="1200" b="1" u="none" strike="noStrike" dirty="0" err="1" smtClean="0">
                          <a:effectLst/>
                        </a:rPr>
                        <a:t>Kwh</a:t>
                      </a:r>
                      <a:r>
                        <a:rPr lang="it-IT" sz="1200" b="1" u="none" strike="noStrike" dirty="0" smtClean="0">
                          <a:effectLst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u="none" strike="noStrike" dirty="0">
                          <a:effectLst/>
                        </a:rPr>
                        <a:t>∆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t-IT" sz="1200" b="1" u="none" strike="noStrike" dirty="0" smtClean="0">
                          <a:effectLst/>
                        </a:rPr>
                        <a:t>Energia Ceduta     (€/</a:t>
                      </a:r>
                      <a:r>
                        <a:rPr lang="it-IT" sz="1200" b="1" u="none" strike="noStrike" dirty="0" err="1" smtClean="0">
                          <a:effectLst/>
                        </a:rPr>
                        <a:t>Kwh</a:t>
                      </a:r>
                      <a:r>
                        <a:rPr lang="it-IT" sz="1200" b="1" u="none" strike="noStrike" dirty="0">
                          <a:effectLst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00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0,18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smtClean="0">
                          <a:effectLst/>
                        </a:rPr>
                        <a:t>0,10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0,08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366" name="Group 150"/>
          <p:cNvGraphicFramePr>
            <a:graphicFrameLocks noGrp="1"/>
          </p:cNvGraphicFramePr>
          <p:nvPr/>
        </p:nvGraphicFramePr>
        <p:xfrm>
          <a:off x="1692275" y="2492375"/>
          <a:ext cx="5905500" cy="2354263"/>
        </p:xfrm>
        <a:graphic>
          <a:graphicData uri="http://schemas.openxmlformats.org/drawingml/2006/table">
            <a:tbl>
              <a:tblPr/>
              <a:tblGrid>
                <a:gridCol w="2147888"/>
                <a:gridCol w="979487"/>
                <a:gridCol w="1009650"/>
                <a:gridCol w="758825"/>
                <a:gridCol w="1009650"/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PERIODO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€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∆ € 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€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Cessione (Kwh)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Inverno 2010-2011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5.808,06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-€ 3.672,38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2.135,68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26.696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Estate 2011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6.791,04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-€ 2.135,60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4.655,44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58.193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Inverno 2011-2012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5.527,26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-€ 3.240,54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2.286,72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28.584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Estate 2012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5.204,34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€ 164,86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5.369,2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67.115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∆ € 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€ 8.883,66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7" marR="9527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pic>
        <p:nvPicPr>
          <p:cNvPr id="11404" name="Immagin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76238"/>
            <a:ext cx="1722438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33363" y="227013"/>
            <a:ext cx="8715375" cy="648017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18900000" scaled="1"/>
          </a:gra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418" tIns="45708" rIns="91418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2293" name="Rettangolo 11"/>
          <p:cNvSpPr>
            <a:spLocks noChangeArrowheads="1"/>
          </p:cNvSpPr>
          <p:nvPr/>
        </p:nvSpPr>
        <p:spPr bwMode="auto">
          <a:xfrm>
            <a:off x="1476375" y="260350"/>
            <a:ext cx="5688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FFFF00"/>
                </a:solidFill>
                <a:cs typeface="Times New Roman" panose="02020603050405020304" pitchFamily="18" charset="0"/>
              </a:rPr>
              <a:t>…UN OCCHIO AL FUTURO: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FFFF00"/>
                </a:solidFill>
                <a:cs typeface="Times New Roman" panose="02020603050405020304" pitchFamily="18" charset="0"/>
              </a:rPr>
              <a:t>LA RICOMPRESSIONE DEL GAS</a:t>
            </a:r>
            <a:endParaRPr lang="it-IT" altLang="it-IT" sz="2200">
              <a:solidFill>
                <a:srgbClr val="FFFF00"/>
              </a:solidFill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80988"/>
            <a:ext cx="1233487" cy="919162"/>
          </a:xfrm>
          <a:prstGeom prst="rect">
            <a:avLst/>
          </a:prstGeom>
          <a:noFill/>
          <a:ln w="25400" algn="ctr">
            <a:solidFill>
              <a:schemeClr val="bg1">
                <a:alpha val="90195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03650"/>
            <a:ext cx="4248150" cy="27209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2708275"/>
            <a:ext cx="3101975" cy="3835400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323850" y="2803525"/>
            <a:ext cx="849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Ipotizzando emissioni di:</a:t>
            </a:r>
          </a:p>
        </p:txBody>
      </p:sp>
      <p:sp>
        <p:nvSpPr>
          <p:cNvPr id="12298" name="Rectangle 19"/>
          <p:cNvSpPr>
            <a:spLocks noChangeArrowheads="1"/>
          </p:cNvSpPr>
          <p:nvPr/>
        </p:nvSpPr>
        <p:spPr bwMode="auto">
          <a:xfrm>
            <a:off x="331788" y="3090863"/>
            <a:ext cx="8497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- CH</a:t>
            </a:r>
            <a:r>
              <a:rPr lang="it-IT" altLang="it-IT" sz="12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100.000 m</a:t>
            </a:r>
            <a:r>
              <a:rPr lang="it-IT" altLang="it-IT" sz="1200" b="1" baseline="10000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299" name="Rectangle 19"/>
          <p:cNvSpPr>
            <a:spLocks noChangeArrowheads="1"/>
          </p:cNvSpPr>
          <p:nvPr/>
        </p:nvSpPr>
        <p:spPr bwMode="auto">
          <a:xfrm>
            <a:off x="342900" y="3378200"/>
            <a:ext cx="849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- TEP (Tonnellate Equivalenti di Petrolio): 82     </a:t>
            </a:r>
          </a:p>
        </p:txBody>
      </p:sp>
      <p:sp>
        <p:nvSpPr>
          <p:cNvPr id="12300" name="Rettangolo 1"/>
          <p:cNvSpPr>
            <a:spLocks noChangeArrowheads="1"/>
          </p:cNvSpPr>
          <p:nvPr/>
        </p:nvSpPr>
        <p:spPr bwMode="auto">
          <a:xfrm>
            <a:off x="323850" y="1236663"/>
            <a:ext cx="85518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L’attività viene eseguita utilizzando unità di compressione mobili che, allacciate al tratto di condotta di “input” interessato, permettono di prelevare il gas ad una pressione decrescente, comprimerlo, raffreddarlo e immetterlo nel tratto di condotta di “output”. L’operazione descritta prosegue fino a che la pressione di aspirazione raggiunge il limite minimo di funzionamento del «booster» (da 75 bar a 0 bar con una media portata di 6500 m³ / h).</a:t>
            </a:r>
          </a:p>
        </p:txBody>
      </p:sp>
      <p:sp>
        <p:nvSpPr>
          <p:cNvPr id="12301" name="Rectangle 19"/>
          <p:cNvSpPr>
            <a:spLocks noChangeArrowheads="1"/>
          </p:cNvSpPr>
          <p:nvPr/>
        </p:nvSpPr>
        <p:spPr bwMode="auto">
          <a:xfrm>
            <a:off x="638175" y="1019175"/>
            <a:ext cx="849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1382</Words>
  <Application>Microsoft Office PowerPoint</Application>
  <PresentationFormat>Personalizzato</PresentationFormat>
  <Paragraphs>167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CII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Marco Maccio</cp:lastModifiedBy>
  <cp:revision>153</cp:revision>
  <dcterms:created xsi:type="dcterms:W3CDTF">2009-03-10T09:17:26Z</dcterms:created>
  <dcterms:modified xsi:type="dcterms:W3CDTF">2015-07-17T09:52:11Z</dcterms:modified>
</cp:coreProperties>
</file>